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1" r:id="rId3"/>
    <p:sldId id="282" r:id="rId4"/>
    <p:sldId id="258" r:id="rId5"/>
    <p:sldId id="259" r:id="rId6"/>
    <p:sldId id="260" r:id="rId7"/>
    <p:sldId id="262" r:id="rId8"/>
    <p:sldId id="283" r:id="rId9"/>
    <p:sldId id="284" r:id="rId10"/>
    <p:sldId id="267" r:id="rId11"/>
    <p:sldId id="269" r:id="rId12"/>
    <p:sldId id="26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75ADA-CCD1-4847-A8E7-8261E2B612DF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AAD9E-DA63-4FD5-8486-A662A81A0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4F87886-DBE8-48CD-B3AA-6C49980951B8}" type="slidenum">
              <a:rPr lang="en-US" smtClean="0"/>
              <a:pPr defTabSz="912813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5F93176-8434-4E2A-9C27-9F050CA04AD5}" type="slidenum">
              <a:rPr lang="en-US" smtClean="0"/>
              <a:pPr defTabSz="912813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87FD-4175-48B6-89E7-3B4267C3CDDC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048AE-6F51-4841-9EF2-0CA04DA5B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hnu.com/gw-farm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hnu.com/gw-farm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reehugger.com/solar-farm-array-bavari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mages.pennnet.com/pnet/surveys/lfw/newport_jeong_fig_1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>
            <a:normAutofit/>
          </a:bodyPr>
          <a:lstStyle/>
          <a:p>
            <a:pPr defTabSz="912813"/>
            <a:r>
              <a:rPr lang="en-US" u="sng" dirty="0" smtClean="0"/>
              <a:t>Solar Concentrator Efficiency </a:t>
            </a:r>
            <a:br>
              <a:rPr lang="en-US" u="sng" dirty="0" smtClean="0"/>
            </a:br>
            <a:r>
              <a:rPr lang="en-US" u="sng" dirty="0" smtClean="0"/>
              <a:t>Analysis – Tracker Shadowing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1828800"/>
          </a:xfrm>
        </p:spPr>
        <p:txBody>
          <a:bodyPr>
            <a:normAutofit fontScale="92500" lnSpcReduction="10000"/>
          </a:bodyPr>
          <a:lstStyle/>
          <a:p>
            <a:pPr defTabSz="912813" eaLnBrk="1" hangingPunct="1"/>
            <a:r>
              <a:rPr lang="en-US" sz="2400" i="1" dirty="0" smtClean="0">
                <a:solidFill>
                  <a:schemeClr val="tx1"/>
                </a:solidFill>
              </a:rPr>
              <a:t>Presented by </a:t>
            </a:r>
          </a:p>
          <a:p>
            <a:pPr defTabSz="912813" eaLnBrk="1" hangingPunct="1"/>
            <a:r>
              <a:rPr lang="en-US" sz="3800" b="1" dirty="0" smtClean="0">
                <a:solidFill>
                  <a:schemeClr val="tx1"/>
                </a:solidFill>
              </a:rPr>
              <a:t>Kyle Stephens</a:t>
            </a:r>
          </a:p>
          <a:p>
            <a:pPr defTabSz="912813" eaLnBrk="1" hangingPunct="1"/>
            <a:r>
              <a:rPr lang="en-US" sz="2400" dirty="0" smtClean="0">
                <a:solidFill>
                  <a:schemeClr val="tx1"/>
                </a:solidFill>
              </a:rPr>
              <a:t>College of Optical Sciences</a:t>
            </a:r>
          </a:p>
          <a:p>
            <a:pPr defTabSz="912813" eaLnBrk="1" hangingPunct="1"/>
            <a:r>
              <a:rPr lang="en-US" sz="2400" dirty="0" smtClean="0">
                <a:solidFill>
                  <a:schemeClr val="tx1"/>
                </a:solidFill>
              </a:rPr>
              <a:t>College of Engineering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4114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 smtClean="0">
                <a:latin typeface="+mn-lt"/>
              </a:rPr>
              <a:t>Project Mentor</a:t>
            </a:r>
            <a:r>
              <a:rPr lang="en-US" sz="2400" dirty="0">
                <a:latin typeface="+mn-lt"/>
              </a:rPr>
              <a:t>: Dr. Roger Angel </a:t>
            </a:r>
          </a:p>
          <a:p>
            <a:pPr algn="ctr">
              <a:defRPr/>
            </a:pPr>
            <a:r>
              <a:rPr lang="en-US" sz="2400" dirty="0">
                <a:latin typeface="+mn-lt"/>
              </a:rPr>
              <a:t>of Steward Observatory</a:t>
            </a:r>
          </a:p>
        </p:txBody>
      </p:sp>
      <p:pic>
        <p:nvPicPr>
          <p:cNvPr id="2055" name="Picture 7" descr="caa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019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51816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dirty="0" smtClean="0">
                <a:latin typeface="+mn-lt"/>
              </a:rPr>
              <a:t>April 17, 2010</a:t>
            </a:r>
            <a:endParaRPr lang="en-US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Irradiance Calculation</a:t>
            </a:r>
            <a:endParaRPr lang="en-US" sz="4400" u="sng" dirty="0"/>
          </a:p>
          <a:p>
            <a:pPr algn="ctr"/>
            <a:endParaRPr lang="en-US" sz="4400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295400"/>
            <a:ext cx="822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equation for irradiance was used (as a function of increasing air mass) and then compared to the shadowing data to see total losses. The equation:</a:t>
            </a:r>
          </a:p>
          <a:p>
            <a:endParaRPr lang="en-US" sz="2400" dirty="0" smtClean="0"/>
          </a:p>
          <a:p>
            <a:r>
              <a:rPr lang="en-US" sz="2400" dirty="0" smtClean="0"/>
              <a:t>			    I(z) = I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-c[sec(z)]</a:t>
            </a:r>
            <a:r>
              <a:rPr lang="en-US" sz="2400" baseline="30000" dirty="0"/>
              <a:t> </a:t>
            </a:r>
            <a:r>
              <a:rPr lang="en-US" sz="2400" dirty="0" smtClean="0"/>
              <a:t> 			(1)</a:t>
            </a:r>
          </a:p>
          <a:p>
            <a:endParaRPr lang="en-US" sz="24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1828800" y="6096000"/>
            <a:ext cx="579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(1) Source: </a:t>
            </a:r>
            <a:r>
              <a:rPr lang="en-US" sz="1100" dirty="0" err="1" smtClean="0"/>
              <a:t>Meinel</a:t>
            </a:r>
            <a:r>
              <a:rPr lang="en-US" sz="1100" dirty="0" smtClean="0"/>
              <a:t>, Aden B. and Marjorie P. </a:t>
            </a:r>
            <a:r>
              <a:rPr lang="en-US" sz="1100" dirty="0" err="1" smtClean="0"/>
              <a:t>Meinel</a:t>
            </a:r>
            <a:r>
              <a:rPr lang="en-US" sz="1100" dirty="0" smtClean="0"/>
              <a:t>. </a:t>
            </a:r>
            <a:r>
              <a:rPr lang="en-US" sz="1100" u="sng" dirty="0" smtClean="0"/>
              <a:t>Applied Solar Energy: An Introduction</a:t>
            </a:r>
            <a:r>
              <a:rPr lang="en-US" sz="1100" dirty="0" smtClean="0"/>
              <a:t>. 1977.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733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1.353 kW/m</a:t>
            </a:r>
            <a:r>
              <a:rPr lang="en-US" sz="2400" baseline="30000" dirty="0" smtClean="0"/>
              <a:t>2</a:t>
            </a:r>
          </a:p>
          <a:p>
            <a:pPr algn="ctr"/>
            <a:r>
              <a:rPr lang="en-US" sz="2400" dirty="0" smtClean="0"/>
              <a:t>z = zenith angle (90° – altitude angle) </a:t>
            </a:r>
            <a:endParaRPr lang="en-US" sz="2400" dirty="0"/>
          </a:p>
          <a:p>
            <a:pPr algn="ctr"/>
            <a:r>
              <a:rPr lang="en-US" sz="2400" dirty="0" smtClean="0"/>
              <a:t>Two empirical constants: c = 0.357, s = 0.678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25908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-25000" dirty="0" smtClean="0"/>
              <a:t>s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y_3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052" y="921678"/>
            <a:ext cx="8675895" cy="4599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Shadowing </a:t>
            </a:r>
            <a:r>
              <a:rPr lang="en-US" sz="4400" u="sng" dirty="0" smtClean="0"/>
              <a:t>for a Given Day</a:t>
            </a:r>
            <a:endParaRPr lang="en-US" sz="4400" u="sng" dirty="0"/>
          </a:p>
          <a:p>
            <a:pPr algn="ctr"/>
            <a:endParaRPr lang="en-US" sz="4400" u="sng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486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of Year: 172 (Summer Solstice)</a:t>
            </a:r>
          </a:p>
          <a:p>
            <a:pPr algn="ctr"/>
            <a:r>
              <a:rPr lang="en-US" dirty="0" smtClean="0"/>
              <a:t>Number of hours with sunlight: 14.19</a:t>
            </a:r>
          </a:p>
          <a:p>
            <a:pPr algn="ctr"/>
            <a:r>
              <a:rPr lang="en-US" dirty="0" smtClean="0"/>
              <a:t>Direct Irradiance lost due to shadowing: 3.52%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y_3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052" y="914400"/>
            <a:ext cx="8675895" cy="461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Shadowing for a Given Day</a:t>
            </a:r>
          </a:p>
          <a:p>
            <a:pPr algn="ctr"/>
            <a:endParaRPr lang="en-US" sz="4400" u="sng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486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of Year: 355 (Winter Solstice)</a:t>
            </a:r>
          </a:p>
          <a:p>
            <a:pPr algn="ctr"/>
            <a:r>
              <a:rPr lang="en-US" dirty="0" smtClean="0"/>
              <a:t>Number of hours with sunlight: 9.81</a:t>
            </a:r>
          </a:p>
          <a:p>
            <a:pPr algn="ctr"/>
            <a:r>
              <a:rPr lang="en-US" dirty="0" smtClean="0"/>
              <a:t>Direct Irradiance lost due to shadowing: 7.73%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/>
              <a:t>Thank You</a:t>
            </a:r>
          </a:p>
          <a:p>
            <a:pPr algn="ctr"/>
            <a:endParaRPr lang="en-US" sz="4400" u="sng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667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19200" y="44196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i="1" dirty="0"/>
              <a:t>Project Mentor</a:t>
            </a:r>
            <a:r>
              <a:rPr lang="en-US" sz="3000" dirty="0"/>
              <a:t>: Dr. Roger Angel </a:t>
            </a:r>
          </a:p>
          <a:p>
            <a:pPr algn="ctr">
              <a:defRPr/>
            </a:pPr>
            <a:r>
              <a:rPr lang="en-US" sz="3000" dirty="0"/>
              <a:t>of Steward Observatory</a:t>
            </a:r>
          </a:p>
        </p:txBody>
      </p:sp>
      <p:pic>
        <p:nvPicPr>
          <p:cNvPr id="10" name="Picture 7" descr="caa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6019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Project 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800600" y="2362200"/>
            <a:ext cx="3962400" cy="3382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600" dirty="0" smtClean="0"/>
              <a:t>Using triple-junction solar cells to collect more energy at concentration</a:t>
            </a:r>
          </a:p>
          <a:p>
            <a:pPr>
              <a:spcBef>
                <a:spcPct val="0"/>
              </a:spcBef>
            </a:pP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2600" dirty="0" smtClean="0"/>
              <a:t> Final Goal: $1 per Watt</a:t>
            </a:r>
          </a:p>
          <a:p>
            <a:pPr>
              <a:spcBef>
                <a:spcPct val="0"/>
              </a:spcBef>
            </a:pP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2600" dirty="0" smtClean="0"/>
              <a:t> Current Status: Tracker #1 is under construction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5334000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/>
              <a:t>Image Source: Xavier </a:t>
            </a:r>
            <a:r>
              <a:rPr lang="en-US" sz="1400" dirty="0"/>
              <a:t>Gallegos/ Tucson Citizen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13716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slumped parabolic mirrors to concentrate sunlight for more efficient solar power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3" descr="l110455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3505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latin typeface="+mn-lt"/>
              </a:rPr>
              <a:t>Project Overview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96506" y="4191000"/>
            <a:ext cx="30670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Image Source: </a:t>
            </a:r>
            <a:r>
              <a:rPr lang="en-US" sz="1400" dirty="0" smtClean="0">
                <a:hlinkClick r:id="rId3"/>
              </a:rPr>
              <a:t>http://www.rehnu.com/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607544" y="4191000"/>
            <a:ext cx="30670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Image Source: </a:t>
            </a:r>
            <a:r>
              <a:rPr lang="en-US" sz="1400" dirty="0" smtClean="0">
                <a:hlinkClick r:id="rId3"/>
              </a:rPr>
              <a:t>http://www.rehnu.com/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9" name="Picture 8" descr="receiv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057400"/>
            <a:ext cx="2095500" cy="1895475"/>
          </a:xfrm>
          <a:prstGeom prst="rect">
            <a:avLst/>
          </a:prstGeom>
        </p:spPr>
      </p:pic>
      <p:pic>
        <p:nvPicPr>
          <p:cNvPr id="10" name="Picture 9" descr="track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600200"/>
            <a:ext cx="4259214" cy="2438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15240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j-lt"/>
              </a:rPr>
              <a:t>Receiver:</a:t>
            </a:r>
            <a:endParaRPr lang="en-US" sz="2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724400"/>
            <a:ext cx="716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  Final tracker design to be 2 by 6 grid of mirrors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  Receiver consists of 36 high concentration cells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latin typeface="+mj-lt"/>
              </a:rPr>
              <a:t>The Problem</a:t>
            </a:r>
            <a:endParaRPr lang="en-US" sz="4400" u="sng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2192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Solar farms need to be compact to save on the costs associated with purchasing land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Solar trackers in close proximity to each other will self-shadow at low solar altitude angles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634112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81200" y="6248400"/>
            <a:ext cx="533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Image Source: </a:t>
            </a:r>
            <a:r>
              <a:rPr lang="en-US" sz="1100" dirty="0" smtClean="0">
                <a:hlinkClick r:id="rId4"/>
              </a:rPr>
              <a:t>http://www.rehnu.com/gw-farm.php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latin typeface="+mj-lt"/>
              </a:rPr>
              <a:t>Questions to Consider</a:t>
            </a:r>
            <a:endParaRPr lang="en-US" sz="4400" u="sng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4478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For a given tracker, what spacing will maximize the sunlight collected while still making </a:t>
            </a:r>
          </a:p>
          <a:p>
            <a:r>
              <a:rPr lang="en-US" sz="2400" dirty="0" smtClean="0"/>
              <a:t>an efficient use of the land?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At what point will the losses </a:t>
            </a:r>
          </a:p>
          <a:p>
            <a:r>
              <a:rPr lang="en-US" sz="2400" dirty="0" smtClean="0"/>
              <a:t>due to increasing air mass </a:t>
            </a:r>
          </a:p>
          <a:p>
            <a:r>
              <a:rPr lang="en-US" sz="2400" dirty="0" smtClean="0"/>
              <a:t>negate any effort to reduce </a:t>
            </a:r>
          </a:p>
          <a:p>
            <a:r>
              <a:rPr lang="en-US" sz="2400" dirty="0" smtClean="0"/>
              <a:t>self-shadowing?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409231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6248400"/>
            <a:ext cx="533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Image Source: </a:t>
            </a:r>
            <a:r>
              <a:rPr lang="en-US" sz="1100" dirty="0" smtClean="0">
                <a:hlinkClick r:id="rId4"/>
              </a:rPr>
              <a:t>http://www.treehugger.com/solar-farm-array-bavaria.jpg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latin typeface="+mj-lt"/>
              </a:rPr>
              <a:t>Air Mass</a:t>
            </a:r>
            <a:endParaRPr lang="en-US" sz="4400" u="sng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219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Definition: the optical path length through Earth's atmosphere for light from a celestial source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09800"/>
            <a:ext cx="582468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6324600"/>
            <a:ext cx="533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</a:t>
            </a:r>
            <a:r>
              <a:rPr lang="en-US" sz="1100" dirty="0" smtClean="0">
                <a:hlinkClick r:id="rId4"/>
              </a:rPr>
              <a:t>http://images.pennnet.com/pnet/surveys/lfw/newport_jeong_fig_1.jpg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+mj-lt"/>
              </a:rPr>
              <a:t>A</a:t>
            </a:r>
            <a:r>
              <a:rPr lang="en-US" sz="4400" u="sng" dirty="0" smtClean="0">
                <a:latin typeface="+mj-lt"/>
              </a:rPr>
              <a:t>pproach</a:t>
            </a:r>
            <a:endParaRPr lang="en-US" sz="4400" u="sng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2192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Several different MATLAB programs were created to accomplish a few goals: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Quantify tracker shadowing for a given solar altitude and azimuth angle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Display the effect of tracker shadowing for a given day throughout the year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457200" indent="-457200"/>
            <a:r>
              <a:rPr lang="en-US" sz="2400" dirty="0" smtClean="0"/>
              <a:t>	In all cases, the tracker separation, location (latitude), and tracker size was kept the same.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Shadowing at </a:t>
            </a:r>
            <a:r>
              <a:rPr lang="en-US" sz="4400" u="sng" dirty="0" smtClean="0"/>
              <a:t>Winter Solstice</a:t>
            </a:r>
            <a:endParaRPr lang="en-US" sz="4400" u="sng" dirty="0"/>
          </a:p>
          <a:p>
            <a:pPr algn="ctr"/>
            <a:endParaRPr lang="en-US" sz="4400" u="sng" dirty="0">
              <a:latin typeface="+mj-lt"/>
            </a:endParaRPr>
          </a:p>
        </p:txBody>
      </p:sp>
      <p:pic>
        <p:nvPicPr>
          <p:cNvPr id="5" name="Picture 4" descr="355_be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Shadowing at </a:t>
            </a:r>
            <a:r>
              <a:rPr lang="en-US" sz="4400" u="sng" dirty="0" smtClean="0"/>
              <a:t>Summer Solstice</a:t>
            </a:r>
            <a:endParaRPr lang="en-US" sz="4400" u="sng" dirty="0"/>
          </a:p>
          <a:p>
            <a:pPr algn="ctr"/>
            <a:endParaRPr lang="en-US" sz="4400" u="sng" dirty="0">
              <a:latin typeface="+mj-lt"/>
            </a:endParaRPr>
          </a:p>
        </p:txBody>
      </p:sp>
      <p:pic>
        <p:nvPicPr>
          <p:cNvPr id="4" name="Picture 3" descr="171_be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439</Words>
  <Application>Microsoft Office PowerPoint</Application>
  <PresentationFormat>On-screen Show (4:3)</PresentationFormat>
  <Paragraphs>81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Solar Concentrator Efficiency  Analysis – Tracker Shadowing</vt:lpstr>
      <vt:lpstr>Project Overview</vt:lpstr>
      <vt:lpstr>Project Overview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</dc:creator>
  <cp:lastModifiedBy>Kyle</cp:lastModifiedBy>
  <cp:revision>68</cp:revision>
  <dcterms:created xsi:type="dcterms:W3CDTF">2010-02-09T04:03:43Z</dcterms:created>
  <dcterms:modified xsi:type="dcterms:W3CDTF">2010-04-12T22:13:20Z</dcterms:modified>
</cp:coreProperties>
</file>